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index.html" TargetMode="External"/><Relationship Id="rId3" Type="http://schemas.openxmlformats.org/officeDocument/2006/relationships/hyperlink" Target="https://azure.039carport.de/paket-a103ca8cc7874174ad37b7cc58c1d68e/carport-in-m-nchen-bei-hanglage-und-h-henversprung-zum-stellplatz-9678c964.html" TargetMode="External"/><Relationship Id="rId4" Type="http://schemas.openxmlformats.org/officeDocument/2006/relationships/hyperlink" Target="https://azure.039carport.de/paket-a103ca8cc7874174ad37b7cc58c1d68e/carport-materialwahl-in-m-nchen-holzbau-aluminium-und-stahl-im-kriteri-28072b18.xlsx" TargetMode="External"/><Relationship Id="rId5" Type="http://schemas.openxmlformats.org/officeDocument/2006/relationships/hyperlink" Target="https://azure.039carport.de/paket-a103ca8cc7874174ad37b7cc58c1d68e/carport-im-bestand-in-m-nchen-fragen-zu-nachverdichtung-grenzen-und-ve-4a748337.rtf" TargetMode="External"/><Relationship Id="rId6" Type="http://schemas.openxmlformats.org/officeDocument/2006/relationships/hyperlink" Target="https://azure.039carport.de/paket-a103ca8cc7874174ad37b7cc58c1d68e/regenwasser-vom-carport-nutzen-dachfl-che-zisterne-und-gartenbew-sseru-a6a5d6f5.odt"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paket-a103ca8cc7874174ad37b7cc58c1d68e/zufahrt-und-pflasterung-am-carport-in-m-nchen-untergrund-gef-lle-und-b-ccdfaf73.docx" TargetMode="External"/><Relationship Id="rId3" Type="http://schemas.openxmlformats.org/officeDocument/2006/relationships/hyperlink" Target="https://azure.039carport.de/paket-a103ca8cc7874174ad37b7cc58c1d68e/carport-bauausf-hrung-in-m-nchen-schritte-vom-schnurger-st-bis-zur-end-e5682c79.pdf" TargetMode="External"/><Relationship Id="rId4" Type="http://schemas.openxmlformats.org/officeDocument/2006/relationships/hyperlink" Target="https://azure.039carport.de/paket-a103ca8cc7874174ad37b7cc58c1d68e/carport-statik-in-m-nchen-lastf-lle-verbindungen-und-knicken-verstehen-fc615464.epub"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Carport-Bauzeitplan in München: Bildfolgen zu Bauphasen, Gewerken und Übergaben</a:t>
            </a:r>
          </a:p>
        </p:txBody>
      </p:sp>
      <p:sp>
        <p:nvSpPr>
          <p:cNvPr id="3" name="Content Placeholder 2"/>
          <p:cNvSpPr>
            <a:spLocks noGrp="1"/>
          </p:cNvSpPr>
          <p:nvPr>
            <p:ph idx="1"/>
          </p:nvPr>
        </p:nvSpPr>
        <p:spPr/>
        <p:txBody>
          <a:bodyPr/>
          <a:lstStyle/>
          <a:p>
            <a:r>
              <a:t>Eine Bildfolge vom Schnurgerüst bis zur Endabnahme macht den Bauablauf für den Haushalt und die beteiligten Fachbetriebe nachvollziehbar. Jede Szene steht für einen abgeschlossenen Bauzustand mit aktivem Gewerk und klar benannter Schnittstelle zu Tiefbau, Montage oder Elektro. Die Präsentation strukturiert Absprachen, Übergaben und die spätere Endabnahme, damit die Phasen tatsächlich in der vorgesehenen Reihenfolge und mit überprüfbaren Ergebnissen abgeschlossen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Bildfolge als gemeinsamer Ablauf</a:t>
            </a:r>
          </a:p>
        </p:txBody>
      </p:sp>
      <p:sp>
        <p:nvSpPr>
          <p:cNvPr id="3" name="Content Placeholder 2"/>
          <p:cNvSpPr>
            <a:spLocks noGrp="1"/>
          </p:cNvSpPr>
          <p:nvPr>
            <p:ph idx="1"/>
          </p:nvPr>
        </p:nvSpPr>
        <p:spPr/>
        <p:txBody>
          <a:bodyPr/>
          <a:lstStyle/>
          <a:p>
            <a:pPr>
              <a:defRPr sz="1800"/>
            </a:pPr>
            <a:r>
              <a:t>Jede Szene zeigt den erreichten Bauzustand, das gerade aktive Gewerk und die nächste Schnittstelle zur Folgephase. Drei Elemente gehören in jeden Folienrahmen: das Foto oder die Skizze des Zustands, eine kurze Bildunterschrift mit Verantwortlichkeit und ein Hinweis auf den nächsten Übergabepunkt. So entsteht eine gemeinsame Sprache zwischen Haushalt und Fachbetrieben, an der sich Wartezeiten, Mehrleistungen und Schnittstellenunklarheiten frühzeitig ablesen lassen. Die Bildfolge ersetzt weder den Lageplan noch die Statik, sondern macht deren Umsetzung am Boden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Zugang, Schutz und Bestandsfoto</a:t>
            </a:r>
          </a:p>
        </p:txBody>
      </p:sp>
      <p:sp>
        <p:nvSpPr>
          <p:cNvPr id="3" name="Content Placeholder 2"/>
          <p:cNvSpPr>
            <a:spLocks noGrp="1"/>
          </p:cNvSpPr>
          <p:nvPr>
            <p:ph idx="1"/>
          </p:nvPr>
        </p:nvSpPr>
        <p:spPr/>
        <p:txBody>
          <a:bodyPr/>
          <a:lstStyle/>
          <a:p>
            <a:pPr>
              <a:defRPr sz="1800"/>
            </a:pPr>
            <a:r>
              <a:t>Bevor der Boden geöffnet wird, sind Zugang, Stellfläche für Material und der Zustand angrenzender Flächen festzuhalten. Enge Zufahrten, knappe Torbreiten und ein freier Standort für Hebegeräte entscheiden, ob die Konstruktion überhaupt anliefern kann. Eine Fotodokumentation des Ausgangszustands von Pflaster, Beeten und Hauswand ist die Grundlage, an der sich nach der Bauphase die Wiederherstellung messen lässt und Schäden zugeordnet werden können, die nicht vom Carportbau stammen. Auch die Lage bestehender Nebengebäude, Zufahrten und Grenzbebauungen gehört in diese Aufnahme, weil sie für die spätere Standortprüfung maßgeblich bleibt.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Schnurgerüst: Achsen und Bezugslinien am Boden</a:t>
            </a:r>
          </a:p>
        </p:txBody>
      </p:sp>
      <p:sp>
        <p:nvSpPr>
          <p:cNvPr id="3" name="Content Placeholder 2"/>
          <p:cNvSpPr>
            <a:spLocks noGrp="1"/>
          </p:cNvSpPr>
          <p:nvPr>
            <p:ph idx="1"/>
          </p:nvPr>
        </p:nvSpPr>
        <p:spPr/>
        <p:txBody>
          <a:bodyPr/>
          <a:lstStyle/>
          <a:p>
            <a:pPr>
              <a:defRPr sz="1800"/>
            </a:pPr>
            <a:r>
              <a:t>Das Schnurgerüst übersetzt den Lageplan in sichtbare Linien auf dem Grundstück. Außerhalb der späteren Fundamentgruben markieren gespannte Schnüre die Achsen der Stützen, die Außenkanten des Daches und Bezugslinien zu Grundstücksgrenzen und Hauswand. An dieser Aufnahme lassen sich Pfostenpositionen, lichte Maße zwischen den Stützen sowie der Freiraum für Zufahrt und Türen prüfen, bevor der Aushub beginnt. Eine zweite Aufnahme mit eingemessenen Schnüren aus mehreren Richtungen dient später als Beleg für die tatsächlich eingebaute Lage und als Vergleich für Grenzabstände.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Tiefbau: Aushub, Fundamente und Anker</a:t>
            </a:r>
          </a:p>
        </p:txBody>
      </p:sp>
      <p:sp>
        <p:nvSpPr>
          <p:cNvPr id="3" name="Content Placeholder 2"/>
          <p:cNvSpPr>
            <a:spLocks noGrp="1"/>
          </p:cNvSpPr>
          <p:nvPr>
            <p:ph idx="1"/>
          </p:nvPr>
        </p:nvSpPr>
        <p:spPr/>
        <p:txBody>
          <a:bodyPr/>
          <a:lstStyle/>
          <a:p>
            <a:pPr>
              <a:defRPr sz="1800"/>
            </a:pPr>
            <a:r>
              <a:t>Die Szenen zum Tiefbau zeigen, was im Boden passiert, bevor die Stützen sichtbar werden. Aushub, Tiefe und Lage der Fundamente ergeben sich aus dem Pfostenraster, den Bodenverhältnissen und dem Befestigungssystem. Bei jedem Aushub sind bestehende Leitungen und Entwässerung zu beachten, verfügbare Leitungspläne zu prüfen und gegebenenfalls Freilegungen vorzunehmen. Vorhandenes Pflaster ist kein Nachweis für einen geeigneten Ankergrund und ersetzt weder Aushub noch Gründungsplanung. Die geforderte Aushärtezeit des Betons wird ausdrücklich auf der Folie vermerkt, damit kein Gewerk die Stützen früher belastet als zulässig. Eine vorhandene Betonfl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Tiefbau: Aushub, Fundamente und Anker</a:t>
            </a:r>
          </a:p>
        </p:txBody>
      </p:sp>
      <p:sp>
        <p:nvSpPr>
          <p:cNvPr id="3" name="Content Placeholder 2"/>
          <p:cNvSpPr>
            <a:spLocks noGrp="1"/>
          </p:cNvSpPr>
          <p:nvPr>
            <p:ph idx="1"/>
          </p:nvPr>
        </p:nvSpPr>
        <p:spPr/>
        <p:txBody>
          <a:bodyPr/>
          <a:lstStyle/>
          <a:p>
            <a:pPr>
              <a:defRPr sz="1800"/>
            </a:pPr>
            <a:r>
              <a:t>äche ist zudem nur dann nutzbar, wenn Dicke, Zustand, Bewehrung und Randabstände für die Befestigung geeignet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Anlieferung und Montage</a:t>
            </a:r>
          </a:p>
        </p:txBody>
      </p:sp>
      <p:sp>
        <p:nvSpPr>
          <p:cNvPr id="3" name="Content Placeholder 2"/>
          <p:cNvSpPr>
            <a:spLocks noGrp="1"/>
          </p:cNvSpPr>
          <p:nvPr>
            <p:ph idx="1"/>
          </p:nvPr>
        </p:nvSpPr>
        <p:spPr/>
        <p:txBody>
          <a:bodyPr/>
          <a:lstStyle/>
          <a:p>
            <a:pPr>
              <a:defRPr sz="1800"/>
            </a:pPr>
            <a:r>
              <a:t>Die Anlieferung bündelt den größten Materialumschlag auf dem Grundstück und ist der entscheidende Übergang vom Tiefbau zur Tragwerksmontage. Die Folie zeigt den Abladepunkt, die Lage der Stützen und die Reihenfolge, in der Tragwerk und Dachbauteile bereitgestellt werden. Der Wechsel vom Tiefbau zur Montagefirma ist die beschriftete Schnittstelle, ebenso der Blick auf die Aushärtezeit der Fundamente und auf die Passung zwischen Ankerposition und Stützenfuß. Bei Holzpfosten gehört die Detailausbildung am Pfostenfuß in die Bildfolge, weil Bodenfeuchte und Spritzwasser die Haltbarkeit sonst unnötig verkürzen. So wird sichtbar, ob die Montage auf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Anlieferung und Montage</a:t>
            </a:r>
          </a:p>
        </p:txBody>
      </p:sp>
      <p:sp>
        <p:nvSpPr>
          <p:cNvPr id="3" name="Content Placeholder 2"/>
          <p:cNvSpPr>
            <a:spLocks noGrp="1"/>
          </p:cNvSpPr>
          <p:nvPr>
            <p:ph idx="1"/>
          </p:nvPr>
        </p:nvSpPr>
        <p:spPr/>
        <p:txBody>
          <a:bodyPr/>
          <a:lstStyle/>
          <a:p>
            <a:pPr>
              <a:defRPr sz="1800"/>
            </a:pPr>
            <a:r>
              <a:t>einer vollständig vorbereiteten Gründung aufsetzt.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a:t>
            </a:r>
          </a:p>
        </p:txBody>
      </p:sp>
      <p:sp>
        <p:nvSpPr>
          <p:cNvPr id="3" name="Content Placeholder 2"/>
          <p:cNvSpPr>
            <a:spLocks noGrp="1"/>
          </p:cNvSpPr>
          <p:nvPr>
            <p:ph idx="1"/>
          </p:nvPr>
        </p:nvSpPr>
        <p:spPr/>
        <p:txBody>
          <a:bodyPr/>
          <a:lstStyle/>
          <a:p>
            <a:pPr>
              <a:defRPr sz="1800"/>
            </a:pPr>
            <a:r>
              <a:t>Mit dem Dachaufbau schließt sich die Hülle, gleichzeitig muss der Wasserweg vollständig fertiggestellt sein. Die Szene zeigt Dachhaut, Gefälle, Rinne und Fallrohr sowie den Anschlusspunkt auf dem Grundstück. Klar zu trennen sind die Funktionen: die Dachform beschreibt die Geometrie, die Dachhaut übernimmt den Wetterschutz und das Tragwerk leitet Lasten weiter. Fallrohre dürfen weder Zufahrt noch Fahrzeugtüren behindern, und das Wasser soll nicht unkontrolliert über Nachbarflächen oder auf öffentliche Wege laufen. Eine Endaufnahme von Rinne und Ableitung wird Teil der Übergabedokumentation; sie zeigt zugleich, ob die Rinnenreinigung später ohn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a:t>
            </a:r>
          </a:p>
        </p:txBody>
      </p:sp>
      <p:sp>
        <p:nvSpPr>
          <p:cNvPr id="3" name="Content Placeholder 2"/>
          <p:cNvSpPr>
            <a:spLocks noGrp="1"/>
          </p:cNvSpPr>
          <p:nvPr>
            <p:ph idx="1"/>
          </p:nvPr>
        </p:nvSpPr>
        <p:spPr/>
        <p:txBody>
          <a:bodyPr/>
          <a:lstStyle/>
          <a:p>
            <a:pPr>
              <a:defRPr sz="1800"/>
            </a:pPr>
            <a:r>
              <a:t>e ungeeignete Flächen betreten möglich ist.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 und PV-Schnittstellen</a:t>
            </a:r>
          </a:p>
        </p:txBody>
      </p:sp>
      <p:sp>
        <p:nvSpPr>
          <p:cNvPr id="3" name="Content Placeholder 2"/>
          <p:cNvSpPr>
            <a:spLocks noGrp="1"/>
          </p:cNvSpPr>
          <p:nvPr>
            <p:ph idx="1"/>
          </p:nvPr>
        </p:nvSpPr>
        <p:spPr/>
        <p:txBody>
          <a:bodyPr/>
          <a:lstStyle/>
          <a:p>
            <a:pPr>
              <a:defRPr sz="1800"/>
            </a:pPr>
            <a:r>
              <a:t>Gehören Photovoltaik, Wallbox oder eine Außenbeleuchtung zum Vorhaben, ist die Elektroschnittstelle eine eigene Folie. Sie zeigt Leerrohrtrasse, Wechselrichter-Standort, Leitungsweg zum Hausanschluss und den vorgesehenen Zählerplatz. Der Übergang vom Montagegewerk zum Elektrofachbetrieb ist die wichtigste Schnittstelle: das Montagegewerk liefert tragfähige Befestigungspunkte und eine dichte Dachhaut, das Elektrogewerk übernimmt Leitungsweg, Potentialausgleich und Netzanschluss. Eine automatische, vollständige Versorgung des Fahrzeugs aus der Carportfläche allein lässt sich daraus nicht ableiten; Belastbarkeit und Verfügbarkeit ergeben sich au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 und PV-Schnittstellen</a:t>
            </a:r>
          </a:p>
        </p:txBody>
      </p:sp>
      <p:sp>
        <p:nvSpPr>
          <p:cNvPr id="3" name="Content Placeholder 2"/>
          <p:cNvSpPr>
            <a:spLocks noGrp="1"/>
          </p:cNvSpPr>
          <p:nvPr>
            <p:ph idx="1"/>
          </p:nvPr>
        </p:nvSpPr>
        <p:spPr/>
        <p:txBody>
          <a:bodyPr/>
          <a:lstStyle/>
          <a:p>
            <a:pPr>
              <a:defRPr sz="1800"/>
            </a:pPr>
            <a:r>
              <a:t>s der gesamten Anlage, dem konkreten Verbrauch und der Steuerung.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Nebenarbeiten und Wiederherstellung</a:t>
            </a:r>
          </a:p>
        </p:txBody>
      </p:sp>
      <p:sp>
        <p:nvSpPr>
          <p:cNvPr id="3" name="Content Placeholder 2"/>
          <p:cNvSpPr>
            <a:spLocks noGrp="1"/>
          </p:cNvSpPr>
          <p:nvPr>
            <p:ph idx="1"/>
          </p:nvPr>
        </p:nvSpPr>
        <p:spPr/>
        <p:txBody>
          <a:bodyPr/>
          <a:lstStyle/>
          <a:p>
            <a:pPr>
              <a:defRPr sz="1800"/>
            </a:pPr>
            <a:r>
              <a:t>Die Nebenarbeiten schließen die Lücke zwischen Carport und übrigem Grundstück. Dargestellt werden Wiederherstellung von Belag und Beeten, Übergänge zwischen Pflaster und Stellplatz sowie die Erstpflege angrenzender Flächen. Eine Vergleichsserie von Vorzustand und Endzustand verhindert, dass spätere Setzungen oder Verschmutzungen fälschlich dem Carportbau zugeordnet werden. Die Folie dokumentiert zudem, ob vorhandenes Pflaster aufgenommen und neu verlegt, Verschnitt und Verpackungsmaterial entsorgt und Abdeckungen zurückgebaut wurden. Auch das Gefälle zur Straße und der freie Ablauf des Regenwassers im Endzustand gehören in diese Aufnahme.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Endabnahme: Protokoll, Dokumentation, Pflegehinweise</a:t>
            </a:r>
          </a:p>
        </p:txBody>
      </p:sp>
      <p:sp>
        <p:nvSpPr>
          <p:cNvPr id="3" name="Content Placeholder 2"/>
          <p:cNvSpPr>
            <a:spLocks noGrp="1"/>
          </p:cNvSpPr>
          <p:nvPr>
            <p:ph idx="1"/>
          </p:nvPr>
        </p:nvSpPr>
        <p:spPr/>
        <p:txBody>
          <a:bodyPr/>
          <a:lstStyle/>
          <a:p>
            <a:pPr>
              <a:defRPr sz="1800"/>
            </a:pPr>
            <a:r>
              <a:t>Die letzte Folie bündelt die Übergabe und dient zugleich als Vorlage für das Abnahmeprotokoll. Sie enthält die Liste der offenen Punkte, die Fotodokumentation des Endzustands, die übergebenen Unterlagen wie Statik und Herstellerunterlagen sowie die Vereinbarung zur Mängelfrist. Pflegehinweise für Holz-, Metall- oder Aluminiumoberflächen, Hinweise zur Reinigung der Rinne, zur Kontrolle der Befestigung und zu regelmäßigen Sichtkontrollen sind ausdrücklich Teil der Übergabe. Eine kurze Notiz zum Umgang mit Begrünung oder PV-Erweiterungen, falls nicht im Erstausbau enthalten, ergänzt die Übergabe. Wird diese Folie gemeinsam mit dem Montagegewerk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Endabnahme: Protokoll, Dokumentation, Pflegehinweise</a:t>
            </a:r>
          </a:p>
        </p:txBody>
      </p:sp>
      <p:sp>
        <p:nvSpPr>
          <p:cNvPr id="3" name="Content Placeholder 2"/>
          <p:cNvSpPr>
            <a:spLocks noGrp="1"/>
          </p:cNvSpPr>
          <p:nvPr>
            <p:ph idx="1"/>
          </p:nvPr>
        </p:nvSpPr>
        <p:spPr/>
        <p:txBody>
          <a:bodyPr/>
          <a:lstStyle/>
          <a:p>
            <a:pPr>
              <a:defRPr sz="1800"/>
            </a:pPr>
            <a:r>
              <a:t>ausgefüllt, schließt das Vorhaben belastbar ab.</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für Planung und Ausführung</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in München bei Hanglage und Höhenversprung zum Stellplatz</a:t>
            </a:r>
          </a:p>
          <a:p>
            <a:r>
              <a:rPr sz="1800">
                <a:hlinkClick r:id="rId4"/>
              </a:rPr>
              <a:t>Carport-Materialwahl in München: Holzbau, Aluminium und Stahl im Kriterienvergleich</a:t>
            </a:r>
          </a:p>
          <a:p>
            <a:r>
              <a:rPr sz="1800">
                <a:hlinkClick r:id="rId5"/>
              </a:rPr>
              <a:t>Carport im Bestand in München: Fragen zu Nachverdichtung, Grenzen und Versorgungsleitungen</a:t>
            </a:r>
          </a:p>
          <a:p>
            <a:r>
              <a:rPr sz="1800">
                <a:hlinkClick r:id="rId6"/>
              </a:rPr>
              <a:t>Regenwasser vom Carport nutzen: Dachfläche, Zisterne und Gartenbewässerung in München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für Planung und Ausführung</a:t>
            </a:r>
          </a:p>
        </p:txBody>
      </p:sp>
      <p:sp>
        <p:nvSpPr>
          <p:cNvPr id="3" name="Content Placeholder 2"/>
          <p:cNvSpPr>
            <a:spLocks noGrp="1"/>
          </p:cNvSpPr>
          <p:nvPr>
            <p:ph idx="1"/>
          </p:nvPr>
        </p:nvSpPr>
        <p:spPr/>
        <p:txBody>
          <a:bodyPr/>
          <a:lstStyle/>
          <a:p>
            <a:r>
              <a:rPr sz="1800">
                <a:hlinkClick r:id="rId2"/>
              </a:rPr>
              <a:t>Zufahrt und Pflasterung am Carport in München: Untergrund, Gefälle und Übergänge</a:t>
            </a:r>
          </a:p>
          <a:p>
            <a:r>
              <a:rPr sz="1800">
                <a:hlinkClick r:id="rId3"/>
              </a:rPr>
              <a:t>Carport-Bauausführung in München: Schritte vom Schnurgerüst bis zur Endabnahme</a:t>
            </a:r>
          </a:p>
          <a:p>
            <a:r>
              <a:rPr sz="1800">
                <a:hlinkClick r:id="rId4"/>
              </a:rPr>
              <a:t>Carport-Statik in München: Lastfälle, Verbindungen und Knicken verstehen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