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39carport.de/index.html" TargetMode="External"/><Relationship Id="rId3" Type="http://schemas.openxmlformats.org/officeDocument/2006/relationships/hyperlink" Target="https://azure.039carport.de/paket-746173917030457b9ca1cd2104d6e2ff/doppel-und-mehrfachcarport-in-m-nchen-zwei-oder-mehr-fahrzeuge-unter-e-5067968a.html" TargetMode="External"/><Relationship Id="rId4" Type="http://schemas.openxmlformats.org/officeDocument/2006/relationships/hyperlink" Target="https://azure.039carport.de/paket-746173917030457b9ca1cd2104d6e2ff/carport-im-vorgarten-in-m-nchen-fragen-zu-befreiung-gestaltung-und-zul-0e8661ff.rtf" TargetMode="External"/><Relationship Id="rId5" Type="http://schemas.openxmlformats.org/officeDocument/2006/relationships/hyperlink" Target="https://azure.039carport.de/paket-746173917030457b9ca1cd2104d6e2ff/carport-mit-wallbox-in-m-nchen-ladepunkt-am-berdachten-stellplatz-einr-54b4addf.pdf" TargetMode="External"/><Relationship Id="rId6" Type="http://schemas.openxmlformats.org/officeDocument/2006/relationships/hyperlink" Target="https://azure.039carport.de/paket-746173917030457b9ca1cd2104d6e2ff/carport-mit-ger-teraum-oder-fahrradunterstand-kombinieren-zusatznutzen-781b5e91.odt"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39carport.de/paket-746173917030457b9ca1cd2104d6e2ff/schnee-wind-und-statik-carport-in-m-nchen-auf-wetterextreme-auslegen-84d111ee.epub" TargetMode="External"/><Relationship Id="rId3" Type="http://schemas.openxmlformats.org/officeDocument/2006/relationships/hyperlink" Target="https://azure.039carport.de/paket-746173917030457b9ca1cd2104d6e2ff/sichtschutz-und-nachbarschaft-carport-varianten-am-grundst-cksrand-ver-b27c077b.xlsx" TargetMode="External"/><Relationship Id="rId4" Type="http://schemas.openxmlformats.org/officeDocument/2006/relationships/hyperlink" Target="https://azure.039carport.de/paket-746173917030457b9ca1cd2104d6e2ff/carport-wartung-in-m-nchen-jahresplan-f-r-holz-rinnen-anschl-sse-und-f-edf0c9c1.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Begrüntes Carportdach in München: Vegetation Wasserrückhalt und Tragfähigkeit</a:t>
            </a:r>
          </a:p>
        </p:txBody>
      </p:sp>
      <p:sp>
        <p:nvSpPr>
          <p:cNvPr id="3" name="Content Placeholder 2"/>
          <p:cNvSpPr>
            <a:spLocks noGrp="1"/>
          </p:cNvSpPr>
          <p:nvPr>
            <p:ph idx="1"/>
          </p:nvPr>
        </p:nvSpPr>
        <p:spPr/>
        <p:txBody>
          <a:bodyPr/>
          <a:lstStyle/>
          <a:p>
            <a:r>
              <a:t>Ein begrüntes Carportdach verbindet Witterungsschutz mit zusätzlicher Funktion: Es hält Niederschlag zurück, verändert aber Gewicht, Wasserführung und Pflege des Stellplatzes. In München gehören Dachbegrünung, Photovoltaik und reine Schutzfunktion in dieselbe Frühplanung, weil Tragwerk, Entwässerung und Zugänglichkeit am Dachrand unterschiedlich darauf reagieren. Die folgenden Abschnitte ordnen ein, welche Voraussetzungen ein Carportdach für eine extensive oder intensive Begrünung erfüllen sollte und welche Folgen sich für Statik, Wasserweg und Wartung ergeben.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Extensive und intensive Begrünung unterscheiden</a:t>
            </a:r>
          </a:p>
        </p:txBody>
      </p:sp>
      <p:sp>
        <p:nvSpPr>
          <p:cNvPr id="3" name="Content Placeholder 2"/>
          <p:cNvSpPr>
            <a:spLocks noGrp="1"/>
          </p:cNvSpPr>
          <p:nvPr>
            <p:ph idx="1"/>
          </p:nvPr>
        </p:nvSpPr>
        <p:spPr/>
        <p:txBody>
          <a:bodyPr/>
          <a:lstStyle/>
          <a:p>
            <a:pPr>
              <a:defRPr sz="1800"/>
            </a:pPr>
            <a:r>
              <a:t>Bei einer extensiven Begrünung wachsen Sedum, Moose und Gräser in einer dünnen Substratschicht, Pflegeeingriffe beschränken sich auf Kontrolle und gelegentliche Mahd. Intensive Begrünungen mit Stauden, Kräutern oder kleinen Gehölzen brauchen mehr Aufbauhöhe, einen höheren Wasserspeicher und regelmäßige Pflege. Welche Form infrage kommt, hängt von Tragfähigkeit, Dachneigung, Lichtverhältnissen und dem gewünschten Pflegeaufwand ab. Für einen Carport, der primär Stellplatz ist, ist die extensive Variante in der Regel die praxisnähere Lösung – sie kommt mit weniger Aufbauhöhe und geringeren Lasten aus, lässt sich leichter am Rand kontrollieren un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Extensive und intensive Begrünung unterscheiden</a:t>
            </a:r>
          </a:p>
        </p:txBody>
      </p:sp>
      <p:sp>
        <p:nvSpPr>
          <p:cNvPr id="3" name="Content Placeholder 2"/>
          <p:cNvSpPr>
            <a:spLocks noGrp="1"/>
          </p:cNvSpPr>
          <p:nvPr>
            <p:ph idx="1"/>
          </p:nvPr>
        </p:nvSpPr>
        <p:spPr/>
        <p:txBody>
          <a:bodyPr/>
          <a:lstStyle/>
          <a:p>
            <a:pPr>
              <a:defRPr sz="1800"/>
            </a:pPr>
            <a:r>
              <a:t>d beeinflusst die Geometrie des Carports weniger als ein dichter, höherer Bewuchs.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des begrünten Daches von unten nach oben</a:t>
            </a:r>
          </a:p>
        </p:txBody>
      </p:sp>
      <p:sp>
        <p:nvSpPr>
          <p:cNvPr id="3" name="Content Placeholder 2"/>
          <p:cNvSpPr>
            <a:spLocks noGrp="1"/>
          </p:cNvSpPr>
          <p:nvPr>
            <p:ph idx="1"/>
          </p:nvPr>
        </p:nvSpPr>
        <p:spPr/>
        <p:txBody>
          <a:bodyPr/>
          <a:lstStyle/>
          <a:p>
            <a:pPr>
              <a:defRPr sz="1800"/>
            </a:pPr>
            <a:r>
              <a:t>Ein begrüntes Carportdach ist ein Schichtenpaket. Von unten nach oben gehören eine tragfähige Dachkonstruktion, eine durchgehende Abdichtung oder Schutzschicht, eine Wurzelschutzfunktion, ein Drän- und Speicherelement, ein Filtervlies und erst darauf das Substrat mit der Vegetation. Welche Schichten tatsächlich erforderlich sind, hängt vom Carportdach, von der gewählten Begrünungsform und vom Hersteller des Begrünungssystems ab. Fragen Sie deshalb nicht nur nach der sichtbaren Bepflanzung, sondern nach dem vollständigen Schichtaufbau mit Abdichtung, Schutzvlies, Dränage und Substrat – nur dann lassen sich Gewicht, Wasserspeicher und Wurzelver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des begrünten Daches von unten nach oben</a:t>
            </a:r>
          </a:p>
        </p:txBody>
      </p:sp>
      <p:sp>
        <p:nvSpPr>
          <p:cNvPr id="3" name="Content Placeholder 2"/>
          <p:cNvSpPr>
            <a:spLocks noGrp="1"/>
          </p:cNvSpPr>
          <p:nvPr>
            <p:ph idx="1"/>
          </p:nvPr>
        </p:nvSpPr>
        <p:spPr/>
        <p:txBody>
          <a:bodyPr/>
          <a:lstStyle/>
          <a:p>
            <a:pPr>
              <a:defRPr sz="1800"/>
            </a:pPr>
            <a:r>
              <a:t>träglichkeit einschätzen.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Substrat, Wasserspeicher und Last im wassergesättigten Zustand</a:t>
            </a:r>
          </a:p>
        </p:txBody>
      </p:sp>
      <p:sp>
        <p:nvSpPr>
          <p:cNvPr id="3" name="Content Placeholder 2"/>
          <p:cNvSpPr>
            <a:spLocks noGrp="1"/>
          </p:cNvSpPr>
          <p:nvPr>
            <p:ph idx="1"/>
          </p:nvPr>
        </p:nvSpPr>
        <p:spPr/>
        <p:txBody>
          <a:bodyPr/>
          <a:lstStyle/>
          <a:p>
            <a:pPr>
              <a:defRPr sz="1800"/>
            </a:pPr>
            <a:r>
              <a:t>Substratwahl und Wasserspeicher bestimmen das Gewicht, das der Carport tragen muss. Wassergesättigte Aufbauten wiegen deutlich mehr als trockene Zustände; der Bemessung wird der wassergesättigte Fall zugrunde gelegt, nicht das Gewicht bei Anlieferung. Substrate unterscheiden sich in Körnung, organischem Anteil und Speichervermögen – ein leichteres Substrat reduziert Lasten, speichert aber weniger Wasser und trocknet schneller ab. Schon vor der Bestellung sollte klar sein, welche Substratstärke vorgesehen ist, wie hoch der voraussichtliche Wasserspeicher ist und welche Flächenlasten daraus im nassen Zustand folgen, damit Tragwerk, Stützen und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Substrat, Wasserspeicher und Last im wassergesättigten Zustand</a:t>
            </a:r>
          </a:p>
        </p:txBody>
      </p:sp>
      <p:sp>
        <p:nvSpPr>
          <p:cNvPr id="3" name="Content Placeholder 2"/>
          <p:cNvSpPr>
            <a:spLocks noGrp="1"/>
          </p:cNvSpPr>
          <p:nvPr>
            <p:ph idx="1"/>
          </p:nvPr>
        </p:nvSpPr>
        <p:spPr/>
        <p:txBody>
          <a:bodyPr/>
          <a:lstStyle/>
          <a:p>
            <a:pPr>
              <a:defRPr sz="1800"/>
            </a:pPr>
            <a:r>
              <a:t>Anker nicht überrascht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Folgen für Tragwerk, Stützen und Fundament</a:t>
            </a:r>
          </a:p>
        </p:txBody>
      </p:sp>
      <p:sp>
        <p:nvSpPr>
          <p:cNvPr id="3" name="Content Placeholder 2"/>
          <p:cNvSpPr>
            <a:spLocks noGrp="1"/>
          </p:cNvSpPr>
          <p:nvPr>
            <p:ph idx="1"/>
          </p:nvPr>
        </p:nvSpPr>
        <p:spPr/>
        <p:txBody>
          <a:bodyPr/>
          <a:lstStyle/>
          <a:p>
            <a:pPr>
              <a:defRPr sz="1800"/>
            </a:pPr>
            <a:r>
              <a:t>Dachbegrünung verändert die Lasten, die Ihr Carport aufnehmen und in den Baugrund ableiten muss. Mehr Gewicht heißt nicht automatisch eine neue Statik, aber eine höhere Flächenlast und ein anderes Lastprofil, das in die Bemessung eingehen muss. Pfostenraster, Spannweite und die Eignung der Anschlüsse werden damit Teil der Tragwerksplanung. Auch die Gründung muss die zusätzlichen Lasten abtragen und zusammen mit den Ankern gegen Abheben und Verschieben wirken. Eine pauschale Aussage zur Belastbarkeit hilft nicht – gefragt sind Nachweise, die Substrat, Wasserspeicher, Schnee- und Windlasten am Standort zusammenführen und in Pfosten, Träger und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Folgen für Tragwerk, Stützen und Fundament</a:t>
            </a:r>
          </a:p>
        </p:txBody>
      </p:sp>
      <p:sp>
        <p:nvSpPr>
          <p:cNvPr id="3" name="Content Placeholder 2"/>
          <p:cNvSpPr>
            <a:spLocks noGrp="1"/>
          </p:cNvSpPr>
          <p:nvPr>
            <p:ph idx="1"/>
          </p:nvPr>
        </p:nvSpPr>
        <p:spPr/>
        <p:txBody>
          <a:bodyPr/>
          <a:lstStyle/>
          <a:p>
            <a:pPr>
              <a:defRPr sz="1800"/>
            </a:pPr>
            <a:r>
              <a:t>Fundament umsetzen.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Dachrand im Auge behalten</a:t>
            </a:r>
          </a:p>
        </p:txBody>
      </p:sp>
      <p:sp>
        <p:nvSpPr>
          <p:cNvPr id="3" name="Content Placeholder 2"/>
          <p:cNvSpPr>
            <a:spLocks noGrp="1"/>
          </p:cNvSpPr>
          <p:nvPr>
            <p:ph idx="1"/>
          </p:nvPr>
        </p:nvSpPr>
        <p:spPr/>
        <p:txBody>
          <a:bodyPr/>
          <a:lstStyle/>
          <a:p>
            <a:pPr>
              <a:defRPr sz="1800"/>
            </a:pPr>
            <a:r>
              <a:t>Eine Begrünung hält Niederschlag zurück, leitet aber nicht alles ab. Verbleibendes Wasser muss kontrolliert über Rinne, Fallrohr und den zulässigen Abfluss- oder Versickerungsweg am Standort abgeführt werden. Dachkante und Randstreifen bleiben die Stellen, an denen Pflege, Kontrolle und Wasserweg zusammenkommen: Rinnen sollen frei bleiben, Keile und Traufkanten dürfen nicht überwachsen, und der Übergang von Substrat zu Rinne braucht einen festen Abschluss, damit Erdreich nicht in den Wasserweg rutscht. Ohne geplante Wartungswege und zugängliche Rinnen wird aus der Begrünung schnell ein Pflegeproblem.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Wartungs- und Kontrollzugang am Dach</a:t>
            </a:r>
          </a:p>
        </p:txBody>
      </p:sp>
      <p:sp>
        <p:nvSpPr>
          <p:cNvPr id="3" name="Content Placeholder 2"/>
          <p:cNvSpPr>
            <a:spLocks noGrp="1"/>
          </p:cNvSpPr>
          <p:nvPr>
            <p:ph idx="1"/>
          </p:nvPr>
        </p:nvSpPr>
        <p:spPr/>
        <p:txBody>
          <a:bodyPr/>
          <a:lstStyle/>
          <a:p>
            <a:pPr>
              <a:defRPr sz="1800"/>
            </a:pPr>
            <a:r>
              <a:t>Sedum- und Kräuterdächer bleiben nicht wartungsfrei. Geplant werden müssen Wege zur Rinne, ein Aufstieg am Stellplatz oder eine revisionssichere Möglichkeit, den Rand zu erreichen, ohne dass die Vegetation oder das Substrat dabei Schaden nimmt. Kontrollen umfassen zugewachsene Rinnen, freien Wasserablauf, sichtbare Wurzeln an Randbereichen und den Zustand von Anschlüssen. Wie bei jeder Dachnutzung gilt: Eine Begrünung, an die niemand gefahrlos herankommt, lässt sich im Alltag nicht prüfen und im Schadensfall nicht öffnen.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Begrünung und Photovoltaik als getrennte Zusatznutzungen planen</a:t>
            </a:r>
          </a:p>
        </p:txBody>
      </p:sp>
      <p:sp>
        <p:nvSpPr>
          <p:cNvPr id="3" name="Content Placeholder 2"/>
          <p:cNvSpPr>
            <a:spLocks noGrp="1"/>
          </p:cNvSpPr>
          <p:nvPr>
            <p:ph idx="1"/>
          </p:nvPr>
        </p:nvSpPr>
        <p:spPr/>
        <p:txBody>
          <a:bodyPr/>
          <a:lstStyle/>
          <a:p>
            <a:pPr>
              <a:defRPr sz="1800"/>
            </a:pPr>
            <a:r>
              <a:t>Begrünung und Photovoltaik sind zwei unterschiedliche Zusatznutzungen eines Carportdachs, die jeweils eigene Voraussetzungen mitbringen. Module verändern Eigengewicht und Windangriffsfläche, brauchen Befestigung, Leitungsweg und Anschluss; eine Begrünung verändert Substrataufbau, Wasserspeicher und Lasten. Beides lässt sich nur dann sinnvoll kombinieren, wenn Tragwerk, Dachhaut und Zugänglichkeit von Anfang an auf beide Optionen ausgelegt werden. Wer sich früh festlegt – Begrünung, Photovoltaik oder reine Schutzfunktion –, kann Aufbau, Lasten und Erhaltungsaufwand sauber trennen und vermeidet, dass eine spätere Umnutzung auf eine Statik oder </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Begrünung und Photovoltaik als getrennte Zusatznutzungen planen</a:t>
            </a:r>
          </a:p>
        </p:txBody>
      </p:sp>
      <p:sp>
        <p:nvSpPr>
          <p:cNvPr id="3" name="Content Placeholder 2"/>
          <p:cNvSpPr>
            <a:spLocks noGrp="1"/>
          </p:cNvSpPr>
          <p:nvPr>
            <p:ph idx="1"/>
          </p:nvPr>
        </p:nvSpPr>
        <p:spPr/>
        <p:txBody>
          <a:bodyPr/>
          <a:lstStyle/>
          <a:p>
            <a:pPr>
              <a:defRPr sz="1800"/>
            </a:pPr>
            <a:r>
              <a:t>eine Dachhaut trifft, die dafür nicht vorbereitet ist.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in die Anfrage zur Begrünung gehört</a:t>
            </a:r>
          </a:p>
        </p:txBody>
      </p:sp>
      <p:sp>
        <p:nvSpPr>
          <p:cNvPr id="3" name="Content Placeholder 2"/>
          <p:cNvSpPr>
            <a:spLocks noGrp="1"/>
          </p:cNvSpPr>
          <p:nvPr>
            <p:ph idx="1"/>
          </p:nvPr>
        </p:nvSpPr>
        <p:spPr/>
        <p:txBody>
          <a:bodyPr/>
          <a:lstStyle/>
          <a:p>
            <a:pPr>
              <a:defRPr sz="1800"/>
            </a:pPr>
            <a:r>
              <a:t>Beschreiben Sie in Ihrer Anfrage, ob Sie eine extensive oder intensive Begrünung wünschen, welche Substratstärke und welcher Wasserspeicher vorgesehen sind und ob Pflege- oder Revisionswege am Dach geplant werden. Ergänzen Sie den Lageplan mit Dachfläche, Dachneigung, Lage der Rinne und dem geplanten Wasserweg. Halten Sie fest, ob die Carportkonstruktion bereits steht oder neu geplant wird und ob das Dach parallel eine Solarnutzung erhalten soll. So entsteht eine Grundlage, auf der Tragwerk, Gründung, Entwässerung und Pflege als zusammenhängendes System beurteilt werden können.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Ratgeber</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Doppel- und Mehrfachcarport in München: Zwei oder mehr Fahrzeuge unter einem Dach</a:t>
            </a:r>
          </a:p>
          <a:p>
            <a:r>
              <a:rPr sz="1800">
                <a:hlinkClick r:id="rId4"/>
              </a:rPr>
              <a:t>Carport im Vorgarten in München: Fragen zu Befreiung Gestaltung und Zulässigkeit</a:t>
            </a:r>
          </a:p>
          <a:p>
            <a:r>
              <a:rPr sz="1800">
                <a:hlinkClick r:id="rId5"/>
              </a:rPr>
              <a:t>Carport mit Wallbox in München: Ladepunkt am überdachten Stellplatz einrichten</a:t>
            </a:r>
          </a:p>
          <a:p>
            <a:r>
              <a:rPr sz="1800">
                <a:hlinkClick r:id="rId6"/>
              </a:rPr>
              <a:t>Carport mit Geräteraum oder Fahrradunterstand kombinieren: Zusatznutzen am Stellplatz</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Ratgeber</a:t>
            </a:r>
          </a:p>
        </p:txBody>
      </p:sp>
      <p:sp>
        <p:nvSpPr>
          <p:cNvPr id="3" name="Content Placeholder 2"/>
          <p:cNvSpPr>
            <a:spLocks noGrp="1"/>
          </p:cNvSpPr>
          <p:nvPr>
            <p:ph idx="1"/>
          </p:nvPr>
        </p:nvSpPr>
        <p:spPr/>
        <p:txBody>
          <a:bodyPr/>
          <a:lstStyle/>
          <a:p>
            <a:r>
              <a:rPr sz="1800">
                <a:hlinkClick r:id="rId2"/>
              </a:rPr>
              <a:t>Schnee Wind und Statik: Carport in München auf Wetterextreme auslegen</a:t>
            </a:r>
          </a:p>
          <a:p>
            <a:r>
              <a:rPr sz="1800">
                <a:hlinkClick r:id="rId3"/>
              </a:rPr>
              <a:t>Sichtschutz und Nachbarschaft: Carport-Varianten am Grundstücksrand vergleichen</a:t>
            </a:r>
          </a:p>
          <a:p>
            <a:r>
              <a:rPr sz="1800">
                <a:hlinkClick r:id="rId4"/>
              </a:rPr>
              <a:t>Carport-Wartung in München: Jahresplan für Holz, Rinnen, Anschlüsse und Fundament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