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carport.de/index.html" TargetMode="External"/><Relationship Id="rId3" Type="http://schemas.openxmlformats.org/officeDocument/2006/relationships/hyperlink" Target="https://azure.039carport.de/hausbau-1/carport-und-garage-verbinden-anbauvarianten-in-m-nchen-planen-a8dbc7e5.html" TargetMode="External"/><Relationship Id="rId4" Type="http://schemas.openxmlformats.org/officeDocument/2006/relationships/hyperlink" Target="https://azure.039carport.de/hausbau-1/carport-abnahme-in-m-nchen-pr-fpunkte-und-bergabeprotokoll-erstellen-0001f406.xlsx" TargetMode="External"/><Relationship Id="rId5" Type="http://schemas.openxmlformats.org/officeDocument/2006/relationships/hyperlink" Target="https://azure.039carport.de/hausbau-1/photovoltaik-und-solarcarport-in-m-nchen-energie-vom-eigenen-stellplat-14b99fec.odt" TargetMode="External"/><Relationship Id="rId6" Type="http://schemas.openxmlformats.org/officeDocument/2006/relationships/hyperlink" Target="https://azure.039carport.de/hausbau-1/eigenleistung-am-carport-in-m-nchen-was-darf-ich-selbst-planen-und-aus-50f659e8.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carport.de/hausbau-1/genehmigungsfrist-und-baustart-in-m-nchen-wie-lange-dauert-die-carport-53d6e2d1.pdf" TargetMode="External"/><Relationship Id="rId3" Type="http://schemas.openxmlformats.org/officeDocument/2006/relationships/hyperlink" Target="https://azure.039carport.de/hausbau-1/carport-in-m-nchen-muss-ich-warten-und-wenn-ja-wie-oft-af5670e1.rtf" TargetMode="External"/><Relationship Id="rId4" Type="http://schemas.openxmlformats.org/officeDocument/2006/relationships/hyperlink" Target="https://azure.039carport.de/hausbau-1/brandschutz-und-nachbarschaft-abstand-brand-bertragung-und-carport-in--e6f40628.epub"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als Gestaltungselement: Architektur und Grundstücksbild in München</a:t>
            </a:r>
          </a:p>
        </p:txBody>
      </p:sp>
      <p:sp>
        <p:nvSpPr>
          <p:cNvPr id="3" name="Content Placeholder 2"/>
          <p:cNvSpPr>
            <a:spLocks noGrp="1"/>
          </p:cNvSpPr>
          <p:nvPr>
            <p:ph idx="1"/>
          </p:nvPr>
        </p:nvSpPr>
        <p:spPr/>
        <p:txBody>
          <a:bodyPr/>
          <a:lstStyle/>
          <a:p>
            <a:r>
              <a:t>Ein Carport schützt Fahrzeuge, fügt sich in das Grundstück ein und ergänzt die bauliche Gesamtlösung aus Haus, Zufahrt und Entwässerung. Die Planung beginnt nicht mit der Materialwahl, sondern mit den Rahmenbedingungen des Standorts und den Anforderungen, die das Gebäude und das Grundstück vorgeben. Dieser Ratgeber fasst die wesentlichen Grundlagen zusammen, die für jedes Carport-Vorhaben in München und Umgebung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 prüfen</a:t>
            </a:r>
          </a:p>
        </p:txBody>
      </p:sp>
      <p:sp>
        <p:nvSpPr>
          <p:cNvPr id="3" name="Content Placeholder 2"/>
          <p:cNvSpPr>
            <a:spLocks noGrp="1"/>
          </p:cNvSpPr>
          <p:nvPr>
            <p:ph idx="1"/>
          </p:nvPr>
        </p:nvSpPr>
        <p:spPr/>
        <p:txBody>
          <a:bodyPr/>
          <a:lstStyle/>
          <a:p>
            <a:pPr>
              <a:defRPr sz="1800"/>
            </a:pPr>
            <a:r>
              <a:t>Bevor Maße und Material festgelegt werden, ist die Standorteignung zu klären. In München gelten für Carports im Vorgarten besondere Einschränkungen: Die städtische Carport-Richtlinie schließt Vorgartenstandorte innerhalb des Mittleren Rings, in Dorfkernen, denkmalgeschützten Ensembles und einheitlich entwickelten Siedlungen grundsätzlich aus. Im übrigen Stadtgebiet ist eine Befreiung nur unter bestimmten Voraussetzungen möglich, etwa bei einem Ein- oder Zweifamilienwohnhaus und der Lage auf der Zufahrt zu einer bestehenden Garage. Ein verfahrensfreies Vorhaben nach Art. 57 BayBO bedeutet nicht, dass alle Vorschriften automatisch erfüllt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 prüfen</a:t>
            </a:r>
          </a:p>
        </p:txBody>
      </p:sp>
      <p:sp>
        <p:nvSpPr>
          <p:cNvPr id="3" name="Content Placeholder 2"/>
          <p:cNvSpPr>
            <a:spLocks noGrp="1"/>
          </p:cNvSpPr>
          <p:nvPr>
            <p:ph idx="1"/>
          </p:nvPr>
        </p:nvSpPr>
        <p:spPr/>
        <p:txBody>
          <a:bodyPr/>
          <a:lstStyle/>
          <a:p>
            <a:pPr>
              <a:defRPr sz="1800"/>
            </a:pPr>
            <a:r>
              <a:t> Bebauungsplan, Abstandsflächen und örtliche Festsetzungen bleiben maßgeblich.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Material</a:t>
            </a:r>
          </a:p>
        </p:txBody>
      </p:sp>
      <p:sp>
        <p:nvSpPr>
          <p:cNvPr id="3" name="Content Placeholder 2"/>
          <p:cNvSpPr>
            <a:spLocks noGrp="1"/>
          </p:cNvSpPr>
          <p:nvPr>
            <p:ph idx="1"/>
          </p:nvPr>
        </p:nvSpPr>
        <p:spPr/>
        <p:txBody>
          <a:bodyPr/>
          <a:lstStyle/>
          <a:p>
            <a:pPr>
              <a:defRPr sz="1800"/>
            </a:pPr>
            <a:r>
              <a:t>Holz und Aluminium sind unterschiedliche Konstruktionsprinzipien. Bei Holz ist baulicher Holzschutz entscheidend: Niederschlag muss abgeleitet werden, Wasser darf sich an Verbindungen nicht sammeln und feuchte Bauteile müssen trocknen können. Bei Aluminium kommen häufig profilierte Systembauteile mit Beschichtung zum Einsatz. Ein Vergleich sollte die konkrete Konstruktion, Verbindungsmittel und den Umgang mit Schnittkanten umfassen, nicht nur das Materialetikett. Unabhängig vom Werkstoff müssen Dach, Stützen und Verbindungspunkte die vorgesehenen Lasten aus Eigengewicht, Wind und Schnee übertragen.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lichte Weiten planen</a:t>
            </a:r>
          </a:p>
        </p:txBody>
      </p:sp>
      <p:sp>
        <p:nvSpPr>
          <p:cNvPr id="3" name="Content Placeholder 2"/>
          <p:cNvSpPr>
            <a:spLocks noGrp="1"/>
          </p:cNvSpPr>
          <p:nvPr>
            <p:ph idx="1"/>
          </p:nvPr>
        </p:nvSpPr>
        <p:spPr/>
        <p:txBody>
          <a:bodyPr/>
          <a:lstStyle/>
          <a:p>
            <a:pPr>
              <a:defRPr sz="1800"/>
            </a:pPr>
            <a:r>
              <a:t>Außenmaße aus Katalogen beschreiben den Gesamtkörper, nicht die nutzbaren Freiräume. Maßgebend sind die lichten Maße zwischen Stützen, zur Wand und zu anderen Begrenzungen. Türbereiche, Spiegel, Heckklappe und Rangierraum brauchen ausreichend Spielraum. Einengende Stützenpositionen oder knappe Wandabstände werden im Alltag zum Problem. Messen Sie die verfügbaren Flächen genau und prüfen Sie, ob die angegebenen Maße des Carports dort tatsächlich passen.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Das Fundament verbindet die Konstruktion mit dem Baugrund. Die erforderliche Gründung ergibt sich aus den Lasten, den Bodenverhältnissen und dem Befestigungssystem. Punktfundamente oder Bodenplatte, Tiefe und Ausführung sind nicht pauschal festzulegen, sondern hängen vom konkreten Vorhaben ab. Vor dem Aushub sollten Baugrund und vorhandene Leitungen bekannt sein. Ein vorhandener Pflasterbelag ist kein Nachweis für einen geeigneten Ankergrund.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a:t>
            </a:r>
          </a:p>
        </p:txBody>
      </p:sp>
      <p:sp>
        <p:nvSpPr>
          <p:cNvPr id="3" name="Content Placeholder 2"/>
          <p:cNvSpPr>
            <a:spLocks noGrp="1"/>
          </p:cNvSpPr>
          <p:nvPr>
            <p:ph idx="1"/>
          </p:nvPr>
        </p:nvSpPr>
        <p:spPr/>
        <p:txBody>
          <a:bodyPr/>
          <a:lstStyle/>
          <a:p>
            <a:pPr>
              <a:defRPr sz="1800"/>
            </a:pPr>
            <a:r>
              <a:t>Dachform, Dachhaut und Tragwerk erfüllen unterschiedliche Funktionen. Dachneigung und Befestigung ergeben sich aus dem konkreten Produkt. Das Regenwasser braucht einen festgelegten Weg: von der Dachfläche über Rinne und Fallrohr bis zum zulässigen Abfluss oder Versickerungsweg. Dachwasser sollte nicht unkontrolliert über Nachbarflächen oder auf öffentliche Wege laufen. Ob Versickerung auf dem Grundstück möglich ist oder ein Kanalanschluss infrage kommt, ist am Standort zu prüfen. Zusatzlasten wie Photovoltaik oder Dachbegrünung verändern die Planung und sollten früh benannt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a:t>
            </a:r>
          </a:p>
        </p:txBody>
      </p:sp>
      <p:sp>
        <p:nvSpPr>
          <p:cNvPr id="3" name="Content Placeholder 2"/>
          <p:cNvSpPr>
            <a:spLocks noGrp="1"/>
          </p:cNvSpPr>
          <p:nvPr>
            <p:ph idx="1"/>
          </p:nvPr>
        </p:nvSpPr>
        <p:spPr/>
        <p:txBody>
          <a:bodyPr/>
          <a:lstStyle/>
          <a:p>
            <a:pPr>
              <a:defRPr sz="1800"/>
            </a:pPr>
            <a:r>
              <a:t>Carport-Kosten lassen sich erst sinnvoll vergleichen, wenn der Leistungsumfang gleich ist. Ein Bausatzpreis, ein montierter Carport und ein fertiger Stellplatz beschreiben unterschiedliche Ergebnisse. Fordern Sie zu jeder Position eine eindeutige Angabe: enthalten, bauseits zu leisten oder noch offen. Zu den wesentlichen Positionen gehören Tragkonstruktion, Dachdeckung, Entwässerung, Fundamente, Transport, Montage und eventuelle Erdarbeiten oder Wiederherstellungsarbeiten. Eine fehlende Position ist kein Preisvorteil, sondern eine noch ungeklärte Ausgabe.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 und Garage verbinden: Anbauvarianten in München planen</a:t>
            </a:r>
          </a:p>
          <a:p>
            <a:r>
              <a:rPr sz="1800">
                <a:hlinkClick r:id="rId4"/>
              </a:rPr>
              <a:t>Carport-Abnahme in München: Prüfpunkte und Übergabeprotokoll erstellen</a:t>
            </a:r>
          </a:p>
          <a:p>
            <a:r>
              <a:rPr sz="1800">
                <a:hlinkClick r:id="rId5"/>
              </a:rPr>
              <a:t>Photovoltaik und Solarcarport in München: Energie vom eigenen Stellplatzdach</a:t>
            </a:r>
          </a:p>
          <a:p>
            <a:r>
              <a:rPr sz="1800">
                <a:hlinkClick r:id="rId6"/>
              </a:rPr>
              <a:t>Eigenleistung am Carport in München: Was darf ich selbst planen und ausführen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Genehmigungsfrist und Baustart in München: Wie lange dauert die Carport-Prüfung</a:t>
            </a:r>
          </a:p>
          <a:p>
            <a:r>
              <a:rPr sz="1800">
                <a:hlinkClick r:id="rId3"/>
              </a:rPr>
              <a:t>Carport in München: Muss ich warten und wenn ja, wie oft</a:t>
            </a:r>
          </a:p>
          <a:p>
            <a:r>
              <a:rPr sz="1800">
                <a:hlinkClick r:id="rId4"/>
              </a:rPr>
              <a:t>Brandschutz und Nachbarschaft: Abstand, Brandübertragung und Carport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